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968D8-EF07-45A0-B790-4FCCF3B23560}" type="datetimeFigureOut">
              <a:rPr lang="en-US" smtClean="0"/>
              <a:t>7/31/2009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5491B-98BB-4F6F-B67B-90AF994AD7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ucmp.berkeley.edu/mollusca/scaphs/dentalium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533400" y="457200"/>
            <a:ext cx="8077200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Verdana" pitchFamily="34" charset="0"/>
              </a:rPr>
              <a:t>Phylum</a:t>
            </a:r>
            <a:r>
              <a:rPr lang="en-US" sz="7200" b="1">
                <a:latin typeface="Verdana" pitchFamily="34" charset="0"/>
              </a:rPr>
              <a:t> </a:t>
            </a:r>
          </a:p>
          <a:p>
            <a:r>
              <a:rPr lang="en-US" sz="7200" b="1">
                <a:solidFill>
                  <a:srgbClr val="FF0000"/>
                </a:solidFill>
                <a:latin typeface="Verdana" pitchFamily="34" charset="0"/>
              </a:rPr>
              <a:t>Mollusca</a:t>
            </a:r>
          </a:p>
          <a:p>
            <a:r>
              <a:rPr lang="en-US" sz="4400">
                <a:latin typeface="Verdana" pitchFamily="34" charset="0"/>
              </a:rPr>
              <a:t>(5 Classes) </a:t>
            </a:r>
            <a:r>
              <a:rPr lang="en-US" sz="3200">
                <a:solidFill>
                  <a:schemeClr val="bg1"/>
                </a:solidFill>
                <a:latin typeface="Verdana" pitchFamily="34" charset="0"/>
              </a:rPr>
              <a:t>	</a:t>
            </a:r>
            <a:endParaRPr lang="en-US" sz="1600">
              <a:latin typeface="Verdana" pitchFamily="34" charset="0"/>
            </a:endParaRPr>
          </a:p>
          <a:p>
            <a:r>
              <a:rPr lang="en-US" sz="1600">
                <a:latin typeface="Verdana" pitchFamily="34" charset="0"/>
              </a:rPr>
              <a:t>	</a:t>
            </a:r>
            <a:r>
              <a:rPr lang="en-US" sz="3200">
                <a:latin typeface="Verdana" pitchFamily="34" charset="0"/>
              </a:rPr>
              <a:t>Polyplaco</a:t>
            </a:r>
            <a:r>
              <a:rPr lang="en-US" sz="3200" u="sng">
                <a:solidFill>
                  <a:srgbClr val="0000FF"/>
                </a:solidFill>
                <a:latin typeface="Verdana" pitchFamily="34" charset="0"/>
              </a:rPr>
              <a:t>phora</a:t>
            </a:r>
            <a:r>
              <a:rPr lang="en-US" sz="3200">
                <a:latin typeface="Verdana" pitchFamily="34" charset="0"/>
              </a:rPr>
              <a:t> – </a:t>
            </a:r>
            <a:r>
              <a:rPr lang="en-US" sz="2400">
                <a:latin typeface="Verdana" pitchFamily="34" charset="0"/>
              </a:rPr>
              <a:t>Many plates on a foot</a:t>
            </a:r>
            <a:r>
              <a:rPr lang="en-US" sz="1600">
                <a:latin typeface="Verdana" pitchFamily="34" charset="0"/>
              </a:rPr>
              <a:t> 	</a:t>
            </a:r>
            <a:r>
              <a:rPr lang="en-US" sz="3200">
                <a:latin typeface="Verdana" pitchFamily="34" charset="0"/>
              </a:rPr>
              <a:t>Cephalopoda – </a:t>
            </a:r>
            <a:r>
              <a:rPr lang="en-US" sz="2400">
                <a:latin typeface="Verdana" pitchFamily="34" charset="0"/>
              </a:rPr>
              <a:t>Head foot</a:t>
            </a:r>
            <a:endParaRPr lang="en-US" sz="3200">
              <a:latin typeface="Verdana" pitchFamily="34" charset="0"/>
            </a:endParaRPr>
          </a:p>
          <a:p>
            <a:r>
              <a:rPr lang="en-US" sz="3200">
                <a:latin typeface="Verdana" pitchFamily="34" charset="0"/>
              </a:rPr>
              <a:t>	Gastropoda – </a:t>
            </a:r>
            <a:r>
              <a:rPr lang="en-US" sz="2400">
                <a:latin typeface="Verdana" pitchFamily="34" charset="0"/>
              </a:rPr>
              <a:t>Stomach</a:t>
            </a:r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en-US" sz="2400">
              <a:latin typeface="Verdana" pitchFamily="34" charset="0"/>
            </a:endParaRPr>
          </a:p>
          <a:p>
            <a:r>
              <a:rPr lang="en-US" sz="3200">
                <a:latin typeface="Verdana" pitchFamily="34" charset="0"/>
              </a:rPr>
              <a:t>	Scaphopoda – </a:t>
            </a:r>
            <a:r>
              <a:rPr lang="en-US" sz="2400">
                <a:latin typeface="Verdana" pitchFamily="34" charset="0"/>
              </a:rPr>
              <a:t>Tusk shell</a:t>
            </a:r>
          </a:p>
          <a:p>
            <a:r>
              <a:rPr lang="en-US" sz="3200">
                <a:latin typeface="Verdana" pitchFamily="34" charset="0"/>
              </a:rPr>
              <a:t>	Bi</a:t>
            </a:r>
            <a:r>
              <a:rPr lang="en-US" sz="3200">
                <a:solidFill>
                  <a:srgbClr val="0000FF"/>
                </a:solidFill>
                <a:latin typeface="Verdana" pitchFamily="34" charset="0"/>
              </a:rPr>
              <a:t>valvia</a:t>
            </a:r>
            <a:r>
              <a:rPr lang="en-US" sz="3200">
                <a:latin typeface="Verdana" pitchFamily="34" charset="0"/>
              </a:rPr>
              <a:t> – </a:t>
            </a:r>
            <a:r>
              <a:rPr lang="en-US" sz="2400">
                <a:latin typeface="Verdana" pitchFamily="34" charset="0"/>
              </a:rPr>
              <a:t>Hatchet foot </a:t>
            </a:r>
          </a:p>
          <a:p>
            <a:r>
              <a:rPr lang="en-US" sz="3200">
                <a:latin typeface="Verdana" pitchFamily="34" charset="0"/>
              </a:rPr>
              <a:t>	</a:t>
            </a:r>
            <a:endParaRPr lang="en-US" sz="2400">
              <a:latin typeface="Verdana" pitchFamily="34" charset="0"/>
            </a:endParaRPr>
          </a:p>
          <a:p>
            <a:r>
              <a:rPr lang="en-US" sz="3200">
                <a:latin typeface="Verdana" pitchFamily="34" charset="0"/>
              </a:rPr>
              <a:t>	</a:t>
            </a:r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foot</a:t>
            </a:r>
          </a:p>
        </p:txBody>
      </p:sp>
      <p:pic>
        <p:nvPicPr>
          <p:cNvPr id="65539" name="Picture 3" descr="MCj0292796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1143000"/>
            <a:ext cx="2127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410200" y="685800"/>
            <a:ext cx="1905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9900CC"/>
                </a:solidFill>
                <a:latin typeface="Verdana" pitchFamily="34" charset="0"/>
              </a:rPr>
              <a:t>Pol</a:t>
            </a:r>
            <a:r>
              <a:rPr lang="en-US" sz="2400">
                <a:solidFill>
                  <a:srgbClr val="9900CC"/>
                </a:solidFill>
                <a:latin typeface="Verdana" pitchFamily="34" charset="0"/>
              </a:rPr>
              <a:t>icemen </a:t>
            </a:r>
            <a:r>
              <a:rPr lang="en-US" sz="2400" b="1">
                <a:solidFill>
                  <a:srgbClr val="9900CC"/>
                </a:solidFill>
                <a:latin typeface="Verdana" pitchFamily="34" charset="0"/>
              </a:rPr>
              <a:t>Ce</a:t>
            </a:r>
            <a:r>
              <a:rPr lang="en-US" sz="2400">
                <a:solidFill>
                  <a:srgbClr val="9900CC"/>
                </a:solidFill>
                <a:latin typeface="Verdana" pitchFamily="34" charset="0"/>
              </a:rPr>
              <a:t>nsor </a:t>
            </a:r>
            <a:r>
              <a:rPr lang="en-US" sz="2400" b="1">
                <a:solidFill>
                  <a:srgbClr val="9900CC"/>
                </a:solidFill>
                <a:latin typeface="Verdana" pitchFamily="34" charset="0"/>
              </a:rPr>
              <a:t>Ga</a:t>
            </a:r>
            <a:r>
              <a:rPr lang="en-US" sz="2400">
                <a:solidFill>
                  <a:srgbClr val="9900CC"/>
                </a:solidFill>
                <a:latin typeface="Verdana" pitchFamily="34" charset="0"/>
              </a:rPr>
              <a:t>ls in </a:t>
            </a:r>
            <a:r>
              <a:rPr lang="en-US" sz="2400" b="1">
                <a:solidFill>
                  <a:srgbClr val="9900CC"/>
                </a:solidFill>
                <a:latin typeface="Verdana" pitchFamily="34" charset="0"/>
              </a:rPr>
              <a:t>Sc</a:t>
            </a:r>
            <a:r>
              <a:rPr lang="en-US" sz="2400">
                <a:solidFill>
                  <a:srgbClr val="9900CC"/>
                </a:solidFill>
                <a:latin typeface="Verdana" pitchFamily="34" charset="0"/>
              </a:rPr>
              <a:t>ant </a:t>
            </a:r>
            <a:r>
              <a:rPr lang="en-US" sz="2400" b="1">
                <a:solidFill>
                  <a:srgbClr val="9900CC"/>
                </a:solidFill>
                <a:latin typeface="Verdana" pitchFamily="34" charset="0"/>
              </a:rPr>
              <a:t>Bi</a:t>
            </a:r>
            <a:r>
              <a:rPr lang="en-US" sz="2400">
                <a:solidFill>
                  <a:srgbClr val="9900CC"/>
                </a:solidFill>
                <a:latin typeface="Verdana" pitchFamily="34" charset="0"/>
              </a:rPr>
              <a:t>kinis!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b="11641"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0" y="5562600"/>
            <a:ext cx="8909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Cla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Bivalvia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800">
                <a:latin typeface="Verdana" pitchFamily="34" charset="0"/>
              </a:rPr>
              <a:t>or 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Pelecypoda</a:t>
            </a:r>
            <a:r>
              <a:rPr lang="en-US" sz="280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>
                <a:latin typeface="Verdana" pitchFamily="34" charset="0"/>
              </a:rPr>
              <a:t>- clams, scallops etc.</a:t>
            </a:r>
          </a:p>
          <a:p>
            <a:r>
              <a:rPr lang="en-US" sz="2800">
                <a:latin typeface="Verdana" pitchFamily="34" charset="0"/>
              </a:rPr>
              <a:t>   filter feeders, bivalved shells…… dissection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248400" y="396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D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162800" y="4648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V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5638800" y="4572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A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7924800" y="4343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P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3429000" y="3200400"/>
            <a:ext cx="1676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Name of oldest part?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b="11641"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5562600"/>
            <a:ext cx="8909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Cla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Bivalvia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800">
                <a:latin typeface="Verdana" pitchFamily="34" charset="0"/>
              </a:rPr>
              <a:t>or</a:t>
            </a:r>
            <a:r>
              <a:rPr lang="en-US" sz="28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Pelecypoda</a:t>
            </a:r>
            <a:r>
              <a:rPr lang="en-US" sz="280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>
                <a:latin typeface="Verdana" pitchFamily="34" charset="0"/>
              </a:rPr>
              <a:t>- clams, scallops etc.</a:t>
            </a:r>
          </a:p>
          <a:p>
            <a:r>
              <a:rPr lang="en-US" sz="2800">
                <a:latin typeface="Verdana" pitchFamily="34" charset="0"/>
              </a:rPr>
              <a:t>   filter feeders, bivalved shells…… dissection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248400" y="396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D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162800" y="4648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V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638800" y="4572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A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7924800" y="4343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P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3429000" y="3200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Black" pitchFamily="34" charset="0"/>
              </a:rPr>
              <a:t>Umbo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lam diss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67135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G:\Mollusca\IMG_02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57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9"/>
          <p:cNvSpPr txBox="1">
            <a:spLocks noChangeArrowheads="1"/>
          </p:cNvSpPr>
          <p:nvPr/>
        </p:nvSpPr>
        <p:spPr bwMode="auto">
          <a:xfrm>
            <a:off x="609600" y="3048000"/>
            <a:ext cx="1143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Mouth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Labial palps</a:t>
            </a:r>
          </a:p>
        </p:txBody>
      </p:sp>
      <p:sp>
        <p:nvSpPr>
          <p:cNvPr id="77827" name="Text Box 10"/>
          <p:cNvSpPr txBox="1">
            <a:spLocks noChangeArrowheads="1"/>
          </p:cNvSpPr>
          <p:nvPr/>
        </p:nvSpPr>
        <p:spPr bwMode="auto">
          <a:xfrm>
            <a:off x="6934200" y="7620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Ventricle</a:t>
            </a:r>
          </a:p>
        </p:txBody>
      </p:sp>
      <p:sp>
        <p:nvSpPr>
          <p:cNvPr id="77828" name="Text Box 11"/>
          <p:cNvSpPr txBox="1">
            <a:spLocks noChangeArrowheads="1"/>
          </p:cNvSpPr>
          <p:nvPr/>
        </p:nvSpPr>
        <p:spPr bwMode="auto">
          <a:xfrm>
            <a:off x="6705600" y="12192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Auricle</a:t>
            </a:r>
          </a:p>
        </p:txBody>
      </p:sp>
      <p:sp>
        <p:nvSpPr>
          <p:cNvPr id="77829" name="Text Box 12"/>
          <p:cNvSpPr txBox="1">
            <a:spLocks noChangeArrowheads="1"/>
          </p:cNvSpPr>
          <p:nvPr/>
        </p:nvSpPr>
        <p:spPr bwMode="auto">
          <a:xfrm>
            <a:off x="4267200" y="12192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Intestine</a:t>
            </a:r>
          </a:p>
        </p:txBody>
      </p:sp>
      <p:sp>
        <p:nvSpPr>
          <p:cNvPr id="77830" name="Text Box 13"/>
          <p:cNvSpPr txBox="1">
            <a:spLocks noChangeArrowheads="1"/>
          </p:cNvSpPr>
          <p:nvPr/>
        </p:nvSpPr>
        <p:spPr bwMode="auto">
          <a:xfrm>
            <a:off x="4648200" y="4800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 Unicode MS" pitchFamily="34" charset="-128"/>
              </a:rPr>
              <a:t>Foot</a:t>
            </a:r>
          </a:p>
        </p:txBody>
      </p:sp>
      <p:sp>
        <p:nvSpPr>
          <p:cNvPr id="77831" name="Text Box 15"/>
          <p:cNvSpPr txBox="1">
            <a:spLocks noChangeArrowheads="1"/>
          </p:cNvSpPr>
          <p:nvPr/>
        </p:nvSpPr>
        <p:spPr bwMode="auto">
          <a:xfrm>
            <a:off x="3276600" y="50292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Mantle</a:t>
            </a:r>
          </a:p>
        </p:txBody>
      </p:sp>
      <p:sp>
        <p:nvSpPr>
          <p:cNvPr id="77832" name="Text Box 17"/>
          <p:cNvSpPr txBox="1">
            <a:spLocks noChangeArrowheads="1"/>
          </p:cNvSpPr>
          <p:nvPr/>
        </p:nvSpPr>
        <p:spPr bwMode="auto">
          <a:xfrm>
            <a:off x="7315200" y="3581400"/>
            <a:ext cx="1676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5D5DFF"/>
                </a:solidFill>
                <a:latin typeface="Arial Unicode MS" pitchFamily="34" charset="-128"/>
              </a:rPr>
              <a:t>Excurrent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5D5DFF"/>
                </a:solidFill>
                <a:latin typeface="Arial Unicode MS" pitchFamily="34" charset="-128"/>
              </a:rPr>
              <a:t>&amp; Incurrent siphon 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5D5DFF"/>
                </a:solidFill>
                <a:latin typeface="Arial Unicode MS" pitchFamily="34" charset="-128"/>
              </a:rPr>
              <a:t>(-hairs &amp; papullae)</a:t>
            </a:r>
          </a:p>
        </p:txBody>
      </p:sp>
      <p:sp>
        <p:nvSpPr>
          <p:cNvPr id="77833" name="Text Box 24"/>
          <p:cNvSpPr txBox="1">
            <a:spLocks noChangeArrowheads="1"/>
          </p:cNvSpPr>
          <p:nvPr/>
        </p:nvSpPr>
        <p:spPr bwMode="auto">
          <a:xfrm>
            <a:off x="304800" y="4495800"/>
            <a:ext cx="1600200" cy="1328738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 Unicode MS" pitchFamily="34" charset="-128"/>
              </a:rPr>
              <a:t>Gills or ctenidium –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 Unicode MS" pitchFamily="34" charset="-128"/>
              </a:rPr>
              <a:t>Each = 2 demibranchs</a:t>
            </a:r>
          </a:p>
        </p:txBody>
      </p:sp>
      <p:sp>
        <p:nvSpPr>
          <p:cNvPr id="78873" name="Text Box 25"/>
          <p:cNvSpPr txBox="1">
            <a:spLocks noChangeArrowheads="1"/>
          </p:cNvSpPr>
          <p:nvPr/>
        </p:nvSpPr>
        <p:spPr bwMode="auto">
          <a:xfrm>
            <a:off x="381000" y="914400"/>
            <a:ext cx="990600" cy="6413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5D5DFF"/>
                </a:solidFill>
                <a:latin typeface="Arial Unicode MS" pitchFamily="34" charset="-128"/>
              </a:rPr>
              <a:t>Anterior (</a:t>
            </a:r>
            <a:r>
              <a:rPr lang="en-US" dirty="0" err="1">
                <a:solidFill>
                  <a:srgbClr val="5D5DFF"/>
                </a:solidFill>
                <a:latin typeface="Arial Unicode MS" pitchFamily="34" charset="-128"/>
              </a:rPr>
              <a:t>Umbo</a:t>
            </a:r>
            <a:r>
              <a:rPr lang="en-US" dirty="0">
                <a:solidFill>
                  <a:srgbClr val="5D5DFF"/>
                </a:solidFill>
                <a:latin typeface="Arial Unicode MS" pitchFamily="34" charset="-128"/>
              </a:rPr>
              <a:t>)</a:t>
            </a:r>
          </a:p>
        </p:txBody>
      </p:sp>
      <p:sp>
        <p:nvSpPr>
          <p:cNvPr id="78874" name="Text Box 26"/>
          <p:cNvSpPr txBox="1">
            <a:spLocks noChangeArrowheads="1"/>
          </p:cNvSpPr>
          <p:nvPr/>
        </p:nvSpPr>
        <p:spPr bwMode="auto">
          <a:xfrm>
            <a:off x="7391400" y="3048000"/>
            <a:ext cx="12954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D5DFF"/>
                </a:solidFill>
                <a:latin typeface="Arial Unicode MS" pitchFamily="34" charset="-128"/>
              </a:rPr>
              <a:t>Posterior</a:t>
            </a:r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3276600" y="304800"/>
            <a:ext cx="198120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5D5DFF"/>
                </a:solidFill>
                <a:latin typeface="Arial Unicode MS" pitchFamily="34" charset="-128"/>
              </a:rPr>
              <a:t>Dorsal (hinge)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4800600" y="5867400"/>
            <a:ext cx="91440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5D5DFF"/>
                </a:solidFill>
                <a:latin typeface="Arial Unicode MS" pitchFamily="34" charset="-128"/>
              </a:rPr>
              <a:t>Ventral</a:t>
            </a:r>
          </a:p>
        </p:txBody>
      </p:sp>
      <p:sp>
        <p:nvSpPr>
          <p:cNvPr id="77838" name="Text Box 30"/>
          <p:cNvSpPr txBox="1">
            <a:spLocks noChangeArrowheads="1"/>
          </p:cNvSpPr>
          <p:nvPr/>
        </p:nvSpPr>
        <p:spPr bwMode="auto">
          <a:xfrm>
            <a:off x="5562600" y="838200"/>
            <a:ext cx="144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Percardial cavity</a:t>
            </a:r>
          </a:p>
        </p:txBody>
      </p:sp>
      <p:sp>
        <p:nvSpPr>
          <p:cNvPr id="77839" name="Text Box 34"/>
          <p:cNvSpPr txBox="1">
            <a:spLocks noChangeArrowheads="1"/>
          </p:cNvSpPr>
          <p:nvPr/>
        </p:nvSpPr>
        <p:spPr bwMode="auto">
          <a:xfrm>
            <a:off x="4038600" y="3276600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 Unicode MS" pitchFamily="34" charset="-128"/>
              </a:rPr>
              <a:t>Visceral Mass</a:t>
            </a:r>
          </a:p>
        </p:txBody>
      </p:sp>
      <p:sp>
        <p:nvSpPr>
          <p:cNvPr id="77840" name="Line 39"/>
          <p:cNvSpPr>
            <a:spLocks noChangeShapeType="1"/>
          </p:cNvSpPr>
          <p:nvPr/>
        </p:nvSpPr>
        <p:spPr bwMode="auto">
          <a:xfrm>
            <a:off x="3962400" y="2590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41" name="Text Box 40"/>
          <p:cNvSpPr txBox="1">
            <a:spLocks noChangeArrowheads="1"/>
          </p:cNvSpPr>
          <p:nvPr/>
        </p:nvSpPr>
        <p:spPr bwMode="auto">
          <a:xfrm>
            <a:off x="0" y="2057400"/>
            <a:ext cx="1905000" cy="10779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Verdana" pitchFamily="34" charset="0"/>
              </a:rPr>
              <a:t>Stomach = Area of gastric &amp; /digestive glands</a:t>
            </a:r>
          </a:p>
        </p:txBody>
      </p:sp>
      <p:sp>
        <p:nvSpPr>
          <p:cNvPr id="77842" name="Oval 45"/>
          <p:cNvSpPr>
            <a:spLocks noChangeArrowheads="1"/>
          </p:cNvSpPr>
          <p:nvPr/>
        </p:nvSpPr>
        <p:spPr bwMode="auto">
          <a:xfrm>
            <a:off x="7391400" y="1828800"/>
            <a:ext cx="1219200" cy="990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Unicode MS" pitchFamily="34" charset="-128"/>
              </a:rPr>
              <a:t>Adductor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 Unicode MS" pitchFamily="34" charset="-128"/>
              </a:rPr>
              <a:t>muscle</a:t>
            </a:r>
          </a:p>
        </p:txBody>
      </p:sp>
      <p:pic>
        <p:nvPicPr>
          <p:cNvPr id="77843" name="Picture 3" descr="G:\Mollusca\IMG_02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752600"/>
            <a:ext cx="51562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Straight Arrow Connector 48"/>
          <p:cNvCxnSpPr/>
          <p:nvPr/>
        </p:nvCxnSpPr>
        <p:spPr>
          <a:xfrm>
            <a:off x="1524000" y="3276600"/>
            <a:ext cx="1600200" cy="15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6553200" y="2438400"/>
            <a:ext cx="990600" cy="990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524000" y="3962400"/>
            <a:ext cx="3733800" cy="685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810000" y="4267200"/>
            <a:ext cx="1600200" cy="15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1371600" y="3733800"/>
            <a:ext cx="1676400" cy="152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371600" y="3886200"/>
            <a:ext cx="1981200" cy="15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828800" y="2667000"/>
            <a:ext cx="1828800" cy="152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51" name="Text Box 12"/>
          <p:cNvSpPr txBox="1">
            <a:spLocks noChangeArrowheads="1"/>
          </p:cNvSpPr>
          <p:nvPr/>
        </p:nvSpPr>
        <p:spPr bwMode="auto">
          <a:xfrm>
            <a:off x="1828800" y="838200"/>
            <a:ext cx="2971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Visceral mass – gonads &amp; digestive tissues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16200000" flipH="1">
            <a:off x="2933700" y="2095500"/>
            <a:ext cx="1676400" cy="381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53" name="Text Box 12"/>
          <p:cNvSpPr txBox="1">
            <a:spLocks noChangeArrowheads="1"/>
          </p:cNvSpPr>
          <p:nvPr/>
        </p:nvSpPr>
        <p:spPr bwMode="auto">
          <a:xfrm>
            <a:off x="2971800" y="57150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Foot</a:t>
            </a:r>
          </a:p>
        </p:txBody>
      </p:sp>
      <p:sp>
        <p:nvSpPr>
          <p:cNvPr id="77854" name="Text Box 12"/>
          <p:cNvSpPr txBox="1">
            <a:spLocks noChangeArrowheads="1"/>
          </p:cNvSpPr>
          <p:nvPr/>
        </p:nvSpPr>
        <p:spPr bwMode="auto">
          <a:xfrm>
            <a:off x="6096000" y="58674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5D5DFF"/>
                </a:solidFill>
                <a:latin typeface="Arial Unicode MS" pitchFamily="34" charset="-128"/>
              </a:rPr>
              <a:t>Mantle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rot="5400000" flipH="1" flipV="1">
            <a:off x="2667000" y="4953000"/>
            <a:ext cx="1295400" cy="228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6200000" flipV="1">
            <a:off x="5029200" y="4572000"/>
            <a:ext cx="1295400" cy="1295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>
            <a:off x="3543300" y="2171700"/>
            <a:ext cx="1447800" cy="152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7838" idx="1"/>
          </p:cNvCxnSpPr>
          <p:nvPr/>
        </p:nvCxnSpPr>
        <p:spPr>
          <a:xfrm rot="10800000" flipV="1">
            <a:off x="4876800" y="1192213"/>
            <a:ext cx="685800" cy="127317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>
            <a:off x="5334000" y="990600"/>
            <a:ext cx="1676400" cy="1676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0800000" flipV="1">
            <a:off x="5334000" y="1524000"/>
            <a:ext cx="1447800" cy="1371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61" name="Line 23"/>
          <p:cNvSpPr>
            <a:spLocks noChangeShapeType="1"/>
          </p:cNvSpPr>
          <p:nvPr/>
        </p:nvSpPr>
        <p:spPr bwMode="auto">
          <a:xfrm>
            <a:off x="6705600" y="3657600"/>
            <a:ext cx="685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62" name="Line 22"/>
          <p:cNvSpPr>
            <a:spLocks noChangeShapeType="1"/>
          </p:cNvSpPr>
          <p:nvPr/>
        </p:nvSpPr>
        <p:spPr bwMode="auto">
          <a:xfrm flipH="1">
            <a:off x="7162800" y="4038600"/>
            <a:ext cx="60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Quiz Mollusca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classes posses a radula? </a:t>
            </a:r>
          </a:p>
          <a:p>
            <a:pPr lvl="1" eaLnBrk="1" hangingPunct="1"/>
            <a:r>
              <a:rPr lang="en-US" sz="2000" smtClean="0"/>
              <a:t>3 of the 5 classes (Cephalopoda, Polyplacophora &amp; Gastropoda)</a:t>
            </a:r>
          </a:p>
          <a:p>
            <a:pPr eaLnBrk="1" hangingPunct="1"/>
            <a:r>
              <a:rPr lang="en-US" sz="2400" smtClean="0"/>
              <a:t>How many are filter feeders?</a:t>
            </a:r>
          </a:p>
          <a:p>
            <a:pPr lvl="1" eaLnBrk="1" hangingPunct="1"/>
            <a:r>
              <a:rPr lang="en-US" sz="2000" smtClean="0"/>
              <a:t>1 of the 5 classes (Bivalvia)</a:t>
            </a:r>
          </a:p>
          <a:p>
            <a:pPr eaLnBrk="1" hangingPunct="1"/>
            <a:r>
              <a:rPr lang="en-US" sz="2400" smtClean="0"/>
              <a:t>What feeding structure do Scaphopoda use?</a:t>
            </a:r>
          </a:p>
          <a:p>
            <a:pPr lvl="1" eaLnBrk="1" hangingPunct="1">
              <a:buFontTx/>
              <a:buNone/>
            </a:pPr>
            <a:r>
              <a:rPr lang="en-US" sz="2000" smtClean="0"/>
              <a:t>A/ pedicellaria  B/captacula or C/Aristotle’s Lantern?</a:t>
            </a:r>
          </a:p>
          <a:p>
            <a:pPr lvl="1" eaLnBrk="1" hangingPunct="1">
              <a:buFontTx/>
              <a:buNone/>
            </a:pPr>
            <a:r>
              <a:rPr lang="en-US" sz="2000" smtClean="0"/>
              <a:t>– B - to catch foramnifera</a:t>
            </a:r>
          </a:p>
          <a:p>
            <a:pPr lvl="1" eaLnBrk="1" hangingPunct="1"/>
            <a:endParaRPr lang="en-US" sz="2000" smtClean="0"/>
          </a:p>
          <a:p>
            <a:pPr lvl="1" eaLnBrk="1" hangingPunct="1">
              <a:buFontTx/>
              <a:buNone/>
            </a:pPr>
            <a:endParaRPr lang="en-US" sz="200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 questions for Mollusca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04800" y="2057400"/>
            <a:ext cx="82296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How many of these specimens posses a radula?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Which ones are filter feeders?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Which have undergone torsion? Detorsion?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Name the </a:t>
            </a:r>
            <a:r>
              <a:rPr lang="en-US" sz="2400" u="sng">
                <a:latin typeface="Verdana" pitchFamily="34" charset="0"/>
              </a:rPr>
              <a:t>main</a:t>
            </a:r>
            <a:r>
              <a:rPr lang="en-US" sz="2400">
                <a:latin typeface="Verdana" pitchFamily="34" charset="0"/>
              </a:rPr>
              <a:t> function of the mantle?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Name a class used for currency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Which specimens have lungs? 	             </a:t>
            </a:r>
          </a:p>
          <a:p>
            <a:pPr>
              <a:spcBef>
                <a:spcPct val="50000"/>
              </a:spcBef>
            </a:pPr>
            <a:r>
              <a:rPr lang="en-US" i="1">
                <a:latin typeface="Verdana" pitchFamily="34" charset="0"/>
              </a:rPr>
              <a:t>(Just have think of which live on land vs. in water……)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latin typeface="Verdana" pitchFamily="34" charset="0"/>
              </a:rPr>
              <a:t>Name the oldest part of a univalve shell? Bivalve?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Answers…maybe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077200" cy="457200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Gastropods, Cephalopoda, Mono-, A- &amp; Polyplacophora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Bivalvia (Scaphopoda….have a captacula)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Gastropods  Opisthobranchia (sea hares &amp; sea slugs) and the land slugs of the Pulmonata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Mantle secretes the shell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Scaphopoda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Pulmonata – their name gives this away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smtClean="0">
                <a:latin typeface="Verdana" pitchFamily="34" charset="0"/>
              </a:rPr>
              <a:t>Apex for Univalve, Umbo for bivalve but often the terms are used interchangeably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134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733800" y="5486400"/>
            <a:ext cx="54102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Verdana" pitchFamily="34" charset="0"/>
              </a:rPr>
              <a:t>		  Chitons radula, 8 plates</a:t>
            </a:r>
            <a:endParaRPr lang="en-US" sz="200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Class</a:t>
            </a:r>
            <a:r>
              <a:rPr lang="en-US" sz="3200">
                <a:solidFill>
                  <a:srgbClr val="FFFF00"/>
                </a:solidFill>
                <a:latin typeface="Verdana" pitchFamily="34" charset="0"/>
              </a:rPr>
              <a:t> 	</a:t>
            </a:r>
            <a:r>
              <a:rPr lang="en-US" sz="3200" b="1">
                <a:solidFill>
                  <a:srgbClr val="FF0000"/>
                </a:solidFill>
                <a:latin typeface="Verdana" pitchFamily="34" charset="0"/>
              </a:rPr>
              <a:t>Polyplacophora</a:t>
            </a:r>
            <a:r>
              <a:rPr lang="en-US" sz="3200" b="1">
                <a:solidFill>
                  <a:srgbClr val="FF5050"/>
                </a:solidFill>
                <a:latin typeface="Verdana" pitchFamily="34" charset="0"/>
              </a:rPr>
              <a:t> </a:t>
            </a:r>
            <a:r>
              <a:rPr lang="en-US" sz="3200">
                <a:solidFill>
                  <a:srgbClr val="FF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0" y="381000"/>
            <a:ext cx="990600" cy="366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 Unicode MS" pitchFamily="34" charset="-128"/>
              </a:rPr>
              <a:t>Mantle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143000" y="0"/>
            <a:ext cx="990600" cy="366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 Unicode MS" pitchFamily="34" charset="-128"/>
              </a:rPr>
              <a:t>Anus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429000" y="152400"/>
            <a:ext cx="990600" cy="9159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 Unicode MS" pitchFamily="34" charset="-128"/>
              </a:rPr>
              <a:t>Gills in mantle cavity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0" y="5029200"/>
            <a:ext cx="990600" cy="9159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 Unicode MS" pitchFamily="34" charset="-128"/>
              </a:rPr>
              <a:t>Radula in mouth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3352800" y="5181600"/>
            <a:ext cx="990600" cy="366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Arial Unicode MS" pitchFamily="34" charset="-128"/>
              </a:rPr>
              <a:t>Head</a:t>
            </a:r>
          </a:p>
        </p:txBody>
      </p:sp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685800"/>
            <a:ext cx="24796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Line 10"/>
          <p:cNvSpPr>
            <a:spLocks noChangeShapeType="1"/>
          </p:cNvSpPr>
          <p:nvPr/>
        </p:nvSpPr>
        <p:spPr bwMode="auto">
          <a:xfrm flipV="1">
            <a:off x="762000" y="5334000"/>
            <a:ext cx="13716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>
            <a:off x="533400" y="762000"/>
            <a:ext cx="38100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1828800" y="228600"/>
            <a:ext cx="1524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21" name="Line 13"/>
          <p:cNvSpPr>
            <a:spLocks noChangeShapeType="1"/>
          </p:cNvSpPr>
          <p:nvPr/>
        </p:nvSpPr>
        <p:spPr bwMode="auto">
          <a:xfrm flipH="1">
            <a:off x="2590800" y="304800"/>
            <a:ext cx="838200" cy="1219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H="1">
            <a:off x="2743200" y="5410200"/>
            <a:ext cx="5334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b="14085"/>
          <a:stretch>
            <a:fillRect/>
          </a:stretch>
        </p:blipFill>
        <p:spPr bwMode="auto">
          <a:xfrm>
            <a:off x="0" y="6096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52400" y="5257800"/>
            <a:ext cx="88519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Verdana" pitchFamily="34" charset="0"/>
              </a:rPr>
              <a:t>Class</a:t>
            </a:r>
            <a:r>
              <a:rPr lang="en-US" sz="2800">
                <a:latin typeface="Verdana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Cephalopoda</a:t>
            </a:r>
            <a:r>
              <a:rPr lang="en-US" sz="2800">
                <a:latin typeface="Verdana" pitchFamily="34" charset="0"/>
              </a:rPr>
              <a:t> - Octopuses, Squid, Nautilus,</a:t>
            </a:r>
          </a:p>
          <a:p>
            <a:r>
              <a:rPr lang="en-US" sz="2800">
                <a:latin typeface="Verdana" pitchFamily="34" charset="0"/>
              </a:rPr>
              <a:t>Cuttlefish…beak, pen, ink sac, chromatophores,</a:t>
            </a:r>
          </a:p>
          <a:p>
            <a:r>
              <a:rPr lang="en-US" sz="2800">
                <a:latin typeface="Verdana" pitchFamily="34" charset="0"/>
              </a:rPr>
              <a:t>jet propulsion……….dissection.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286000" y="4419600"/>
            <a:ext cx="449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FF"/>
                </a:solidFill>
                <a:latin typeface="Verdana" pitchFamily="34" charset="0"/>
              </a:rPr>
              <a:t>Tentacles (2)</a:t>
            </a:r>
            <a:r>
              <a:rPr lang="en-US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Verdana" pitchFamily="34" charset="0"/>
              </a:rPr>
              <a:t>&amp; arms are all derived from the gastropod foot</a:t>
            </a:r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 flipH="1" flipV="1">
            <a:off x="2209800" y="4114800"/>
            <a:ext cx="3810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 flipH="1" flipV="1">
            <a:off x="2133600" y="3505200"/>
            <a:ext cx="609600" cy="914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 flipV="1">
            <a:off x="2286000" y="2971800"/>
            <a:ext cx="6096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>
            <a:off x="1600200" y="4648200"/>
            <a:ext cx="762000" cy="762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629400" y="1981200"/>
            <a:ext cx="2514600" cy="2652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erdana" pitchFamily="34" charset="0"/>
              </a:rPr>
              <a:t>Gastropoda</a:t>
            </a:r>
            <a:r>
              <a:rPr lang="en-US" sz="3200">
                <a:latin typeface="Verdana" pitchFamily="34" charset="0"/>
              </a:rPr>
              <a:t> </a:t>
            </a:r>
          </a:p>
          <a:p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WORDS TO KNOW:</a:t>
            </a:r>
          </a:p>
          <a:p>
            <a:endParaRPr lang="en-US" sz="200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snails, conchs, </a:t>
            </a: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torsion, coiling, </a:t>
            </a: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radula, </a:t>
            </a: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operculum &amp; </a:t>
            </a:r>
          </a:p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egg sac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5791200" y="-228600"/>
            <a:ext cx="39624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800">
              <a:solidFill>
                <a:schemeClr val="bg1"/>
              </a:solidFill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6699FF"/>
                </a:solidFill>
                <a:latin typeface="Arial Unicode MS" pitchFamily="34" charset="-128"/>
              </a:rPr>
              <a:t>Aquatic</a:t>
            </a:r>
            <a:r>
              <a:rPr lang="en-US" sz="2400" b="1">
                <a:solidFill>
                  <a:srgbClr val="6699FF"/>
                </a:solidFill>
                <a:latin typeface="Arial Unicode MS" pitchFamily="34" charset="-128"/>
              </a:rPr>
              <a:t> – marine</a:t>
            </a:r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. 	    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Generally having thick              pointed shells, spines, &amp; many have opercula. </a:t>
            </a:r>
            <a:endParaRPr lang="en-US" sz="2400" b="1">
              <a:solidFill>
                <a:srgbClr val="6699FF"/>
              </a:solidFill>
              <a:latin typeface="Arial Unicode MS" pitchFamily="34" charset="-128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5102225"/>
            <a:ext cx="5334000" cy="1755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</a:rPr>
              <a:t>Subclass</a:t>
            </a:r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 Pulmonata 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400">
                <a:solidFill>
                  <a:srgbClr val="99CCFF"/>
                </a:solidFill>
                <a:latin typeface="Arial Unicode MS" pitchFamily="34" charset="-128"/>
              </a:rPr>
              <a:t>Aquatic – freshwater. 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Shells are thin, rounded, with no spines, ridges or opercula. </a:t>
            </a:r>
            <a:endParaRPr lang="en-US" sz="2400" b="1">
              <a:solidFill>
                <a:srgbClr val="33CCFF"/>
              </a:solidFill>
              <a:latin typeface="Arial Unicode MS" pitchFamily="34" charset="-128"/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0" y="914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Apex</a:t>
            </a: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H="1">
            <a:off x="3886200" y="3429000"/>
            <a:ext cx="2057400" cy="19812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990600" y="838200"/>
            <a:ext cx="1295400" cy="2286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50292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</a:rPr>
              <a:t>Subclass</a:t>
            </a:r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 Prosobranchia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57200" y="314325"/>
            <a:ext cx="44196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4038600" y="3429000"/>
            <a:ext cx="4648200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57200" y="3581400"/>
            <a:ext cx="31242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Verdana" pitchFamily="34" charset="0"/>
              </a:rPr>
              <a:t>…….it is</a:t>
            </a:r>
          </a:p>
          <a:p>
            <a:r>
              <a:rPr lang="en-US" sz="2400">
                <a:latin typeface="Verdana" pitchFamily="34" charset="0"/>
              </a:rPr>
              <a:t>something from Class 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Gastropoda</a:t>
            </a:r>
          </a:p>
          <a:p>
            <a:endParaRPr lang="en-US" sz="2400" b="1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(…or your roommate!)</a:t>
            </a:r>
          </a:p>
          <a:p>
            <a:endParaRPr lang="en-US" sz="24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2916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itchFamily="34" charset="0"/>
              </a:rPr>
              <a:t>Subclass</a:t>
            </a:r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 Pulmonata</a:t>
            </a:r>
          </a:p>
          <a:p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	</a:t>
            </a: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Slug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419600" y="3657600"/>
            <a:ext cx="3810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Verdana" pitchFamily="34" charset="0"/>
              </a:rPr>
              <a:t>Subclass</a:t>
            </a:r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 Opisthobranchia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               Nudibranch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5562600" y="533400"/>
            <a:ext cx="2819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Verdana" pitchFamily="34" charset="0"/>
              </a:rPr>
              <a:t>Detorsion…</a:t>
            </a:r>
          </a:p>
          <a:p>
            <a:endParaRPr lang="en-US" sz="2400">
              <a:latin typeface="Verdana" pitchFamily="34" charset="0"/>
            </a:endParaRPr>
          </a:p>
          <a:p>
            <a:r>
              <a:rPr lang="en-US" sz="2400">
                <a:latin typeface="Verdana" pitchFamily="34" charset="0"/>
              </a:rPr>
              <a:t>If something looks strange, chances are….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3810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Class </a:t>
            </a:r>
            <a:r>
              <a:rPr lang="en-US" sz="2400" b="1">
                <a:solidFill>
                  <a:srgbClr val="FF0000"/>
                </a:solidFill>
                <a:latin typeface="Verdana" pitchFamily="34" charset="0"/>
              </a:rPr>
              <a:t>Gastropoda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        ‘</a:t>
            </a:r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POP</a:t>
            </a:r>
            <a:r>
              <a:rPr lang="en-US" sz="2400">
                <a:latin typeface="Verdana" pitchFamily="34" charset="0"/>
              </a:rPr>
              <a:t>’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70866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Subclass </a:t>
            </a:r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P</a:t>
            </a:r>
            <a:r>
              <a:rPr lang="en-US" sz="2400">
                <a:latin typeface="Verdana" pitchFamily="34" charset="0"/>
              </a:rPr>
              <a:t>rosobranchia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 	- Aquatic snails (“shells”)</a:t>
            </a:r>
          </a:p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 	- Have gills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Subclass </a:t>
            </a:r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O</a:t>
            </a:r>
            <a:r>
              <a:rPr lang="en-US" sz="2400">
                <a:latin typeface="Verdana" pitchFamily="34" charset="0"/>
              </a:rPr>
              <a:t>pisthobranchia	</a:t>
            </a:r>
          </a:p>
          <a:p>
            <a:pPr lvl="2">
              <a:spcBef>
                <a:spcPct val="50000"/>
              </a:spcBef>
              <a:buFontTx/>
              <a:buChar char="-"/>
            </a:pPr>
            <a:r>
              <a:rPr lang="en-US">
                <a:latin typeface="Verdana" pitchFamily="34" charset="0"/>
              </a:rPr>
              <a:t> Marine  </a:t>
            </a:r>
          </a:p>
          <a:p>
            <a:pPr lvl="2">
              <a:spcBef>
                <a:spcPct val="50000"/>
              </a:spcBef>
              <a:buFontTx/>
              <a:buChar char="-"/>
            </a:pPr>
            <a:r>
              <a:rPr lang="en-US">
                <a:latin typeface="Verdana" pitchFamily="34" charset="0"/>
              </a:rPr>
              <a:t> Have gills</a:t>
            </a:r>
          </a:p>
          <a:p>
            <a:pPr>
              <a:spcBef>
                <a:spcPct val="50000"/>
              </a:spcBef>
            </a:pPr>
            <a:r>
              <a:rPr lang="en-US">
                <a:latin typeface="Verdana" pitchFamily="34" charset="0"/>
              </a:rPr>
              <a:t>	- Nudibranchs /  Sea slugs / Sea hares</a:t>
            </a:r>
          </a:p>
          <a:p>
            <a:pPr lvl="2">
              <a:spcBef>
                <a:spcPct val="50000"/>
              </a:spcBef>
              <a:buFontTx/>
              <a:buChar char="-"/>
            </a:pPr>
            <a:r>
              <a:rPr lang="en-US">
                <a:latin typeface="Verdana" pitchFamily="34" charset="0"/>
              </a:rPr>
              <a:t> Mantle cavity &amp; shell reduced or absent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Verdana" pitchFamily="34" charset="0"/>
              </a:rPr>
              <a:t>Subclass </a:t>
            </a:r>
            <a:r>
              <a:rPr lang="en-US" sz="2400" b="1">
                <a:solidFill>
                  <a:srgbClr val="0000FF"/>
                </a:solidFill>
                <a:latin typeface="Verdana" pitchFamily="34" charset="0"/>
              </a:rPr>
              <a:t>P</a:t>
            </a:r>
            <a:r>
              <a:rPr lang="en-US" sz="2400">
                <a:latin typeface="Verdana" pitchFamily="34" charset="0"/>
              </a:rPr>
              <a:t>ulmonata</a:t>
            </a:r>
          </a:p>
          <a:p>
            <a:pPr lvl="2">
              <a:spcBef>
                <a:spcPct val="50000"/>
              </a:spcBef>
              <a:buFontTx/>
              <a:buChar char="-"/>
            </a:pPr>
            <a:r>
              <a:rPr lang="en-US">
                <a:latin typeface="Verdana" pitchFamily="34" charset="0"/>
              </a:rPr>
              <a:t> Terrestrial Slugs and terrestrial snails</a:t>
            </a:r>
          </a:p>
          <a:p>
            <a:pPr lvl="2">
              <a:spcBef>
                <a:spcPct val="50000"/>
              </a:spcBef>
              <a:buFontTx/>
              <a:buChar char="-"/>
            </a:pPr>
            <a:r>
              <a:rPr lang="en-US">
                <a:latin typeface="Verdana" pitchFamily="34" charset="0"/>
              </a:rPr>
              <a:t> Have lungs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019800" y="3200400"/>
            <a:ext cx="17526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land sl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495800"/>
            <a:ext cx="147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dextral vs sinistr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914400"/>
            <a:ext cx="22225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257800" y="6096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Verdana" pitchFamily="34" charset="0"/>
              </a:rPr>
              <a:t>Sinistral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400800" y="6096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Verdana" pitchFamily="34" charset="0"/>
              </a:rPr>
              <a:t>Dextral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6764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Verdana" pitchFamily="34" charset="0"/>
              </a:rPr>
              <a:t>Class</a:t>
            </a:r>
            <a:r>
              <a:rPr lang="en-US" sz="3200">
                <a:solidFill>
                  <a:srgbClr val="FFFF66"/>
                </a:solidFill>
                <a:latin typeface="Verdana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Verdana" pitchFamily="34" charset="0"/>
              </a:rPr>
              <a:t>Scaphopoda</a:t>
            </a:r>
            <a:r>
              <a:rPr lang="en-US" sz="320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3200">
                <a:latin typeface="Verdana" pitchFamily="34" charset="0"/>
              </a:rPr>
              <a:t>- “tusk shells”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7145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3732" name="Picture 4" descr="Dentalium shell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143000"/>
            <a:ext cx="42672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763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Arial Unicode MS" pitchFamily="34" charset="-128"/>
              </a:rPr>
              <a:t>Wampum Indian currency. ‘Head’ in sand.                           Respire through mantle (no gills</a:t>
            </a:r>
            <a:r>
              <a:rPr lang="en-US" sz="2400">
                <a:latin typeface="Arial Unicode MS" pitchFamily="34" charset="-128"/>
              </a:rPr>
              <a:t>.</a:t>
            </a:r>
            <a:r>
              <a:rPr lang="en-US" sz="2800">
                <a:latin typeface="Arial Unicode MS" pitchFamily="34" charset="-128"/>
              </a:rPr>
              <a:t>)</a:t>
            </a:r>
            <a:r>
              <a:rPr lang="en-US" sz="2400">
                <a:latin typeface="Arial Unicode MS" pitchFamily="34" charset="-128"/>
              </a:rPr>
              <a:t>  </a:t>
            </a:r>
            <a:r>
              <a:rPr lang="en-US" sz="3200">
                <a:solidFill>
                  <a:srgbClr val="FF0000"/>
                </a:solidFill>
                <a:latin typeface="Arial Unicode MS" pitchFamily="34" charset="-128"/>
              </a:rPr>
              <a:t>Captacula </a:t>
            </a:r>
            <a:r>
              <a:rPr lang="en-US" sz="3200">
                <a:latin typeface="Arial Unicode MS" pitchFamily="34" charset="-128"/>
              </a:rPr>
              <a:t>for feeding on (capturing) foramniferans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Microsoft Office PowerPoint</Application>
  <PresentationFormat>On-screen Show (4:3)</PresentationFormat>
  <Paragraphs>128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Typical questions for Mollusca</vt:lpstr>
      <vt:lpstr>Answers…maybe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Quiz Mollusca</vt:lpstr>
    </vt:vector>
  </TitlesOfParts>
  <Company>Florida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hancock</dc:creator>
  <cp:lastModifiedBy>hancock</cp:lastModifiedBy>
  <cp:revision>1</cp:revision>
  <dcterms:created xsi:type="dcterms:W3CDTF">2009-07-31T13:43:00Z</dcterms:created>
  <dcterms:modified xsi:type="dcterms:W3CDTF">2009-07-31T13:43:16Z</dcterms:modified>
</cp:coreProperties>
</file>